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7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CCFF"/>
    <a:srgbClr val="000066"/>
    <a:srgbClr val="5F5F5F"/>
    <a:srgbClr val="339933"/>
    <a:srgbClr val="003366"/>
    <a:srgbClr val="0066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B0E2-460B-4AAA-9421-43C91F8D97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F13D0-1E6D-42C6-85F1-2B4C9E86D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1A080-16F3-41E7-8E26-752EAFCDF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F62C4-CDA8-49F3-96DC-9902F8FE2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70A26-8F3E-45E4-8993-3745AB643F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C37C-F80D-40C9-BA17-CA7196456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45A0E-8E55-4AB4-AFC2-386A9D8099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CB5BA-E3D4-4D6B-A631-E099759395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B7D6-6546-468A-8660-867E3206F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0A1A-E78E-424C-AC3B-5FF2581E5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353BE-8091-4E44-B675-08BD31A31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D7A1ED-2A2A-4BDB-84A3-1AC0B74D7A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evastopolcc.wordpress.com/2009/11/page/2/" TargetMode="External"/><Relationship Id="rId3" Type="http://schemas.openxmlformats.org/officeDocument/2006/relationships/hyperlink" Target="http://www.it-n.ru/communities.aspx?cat_no=71586&amp;tmpl=com" TargetMode="External"/><Relationship Id="rId7" Type="http://schemas.openxmlformats.org/officeDocument/2006/relationships/hyperlink" Target="http://www.saferinternet.ru/" TargetMode="External"/><Relationship Id="rId12" Type="http://schemas.openxmlformats.org/officeDocument/2006/relationships/image" Target="../media/image18.jpeg"/><Relationship Id="rId2" Type="http://schemas.openxmlformats.org/officeDocument/2006/relationships/hyperlink" Target="http://www.microsoft.com/eesti/haridus/veebivend/koomiksid/rus/html/etusivu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ionline.ru/" TargetMode="External"/><Relationship Id="rId11" Type="http://schemas.openxmlformats.org/officeDocument/2006/relationships/hyperlink" Target="http://www.salon.donetsk.ua/" TargetMode="External"/><Relationship Id="rId5" Type="http://schemas.openxmlformats.org/officeDocument/2006/relationships/hyperlink" Target="http://www.symantec.com/ru/ru/norton/clubsymantec/library/article.jsp?aid=cs_teach_kids" TargetMode="External"/><Relationship Id="rId10" Type="http://schemas.openxmlformats.org/officeDocument/2006/relationships/hyperlink" Target="http://21region.org/page/2961/www.slamdunk.ru" TargetMode="External"/><Relationship Id="rId4" Type="http://schemas.openxmlformats.org/officeDocument/2006/relationships/hyperlink" Target="http://www.microsoft.com/rus/protect/default.mspx" TargetMode="External"/><Relationship Id="rId9" Type="http://schemas.openxmlformats.org/officeDocument/2006/relationships/hyperlink" Target="http://www.unmultim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81100"/>
            <a:ext cx="7056438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16013" y="0"/>
            <a:ext cx="6915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630238" algn="l"/>
              </a:tabLst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Информационная безопасность </a:t>
            </a:r>
          </a:p>
          <a:p>
            <a:pPr>
              <a:tabLst>
                <a:tab pos="630238" algn="l"/>
              </a:tabLst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в сети Интернет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550" y="3617913"/>
            <a:ext cx="73358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Анализируй и критически </a:t>
            </a:r>
          </a:p>
          <a:p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относись к информационной продукции!</a:t>
            </a:r>
            <a:r>
              <a:rPr lang="ru-RU" sz="4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92275" y="765175"/>
            <a:ext cx="5259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Защитите себя в Интернете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9388" y="1700213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Думайте о том, с кем разговариваете.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211638" y="5229225"/>
            <a:ext cx="4681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Интернете не вся </a:t>
            </a:r>
            <a:b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надежна и не все </a:t>
            </a:r>
            <a:b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пользователи откровенны.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50825" y="5373688"/>
            <a:ext cx="4500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Всегда удостоверяйтесь в том, что вам известно, кому предоставляется информация, и вы понимаете, в каких целях она будет использоваться.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gray">
          <a:xfrm rot="3419336">
            <a:off x="323850" y="908050"/>
            <a:ext cx="720725" cy="720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gray">
          <a:xfrm>
            <a:off x="1187450" y="1412875"/>
            <a:ext cx="66976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619250" y="188913"/>
            <a:ext cx="588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19588" y="2060575"/>
            <a:ext cx="482441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Никогда не разглашайте в Интернете личную информацию, за исключением людей, которым вы доверяете. При запросе предоставления личной информации на веб-сайте всегда просматривайте разделы «Условия использования» или «Политика защиты конфиденциальной информации», чтобы убедиться в предоставлении оператором веб-сайта сведений о целях использования получаемой информации и ее передаче другим лицам.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133600"/>
            <a:ext cx="40767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9750" y="8366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24075" y="404813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Думай о других </a:t>
            </a:r>
          </a:p>
          <a:p>
            <a:pPr algn="l"/>
            <a:r>
              <a:rPr lang="ru-RU" sz="32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пользователях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50825" y="1909763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Закону необходимо подчиняться даже в Интернете.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0825" y="227647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При работе в Интернете будь вежлив с другими пользователями Сети.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5100" y="3789363"/>
            <a:ext cx="8978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Разрешается копирование материала из Интернета для личного использования, но присвоение авторства этого материала запрещено.</a:t>
            </a:r>
          </a:p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Передача и использование незаконных материалов (например, пиратские копии фильмов или музыкальных произведений, программное обеспечение с надорванными защитными кодами и т.д.) является противозаконным.</a:t>
            </a:r>
          </a:p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Копирование программного обеспечения или баз данных, для которых требуется лицензия, запрещено даже в целях личного использования.</a:t>
            </a:r>
          </a:p>
          <a:p>
            <a:pPr algn="l"/>
            <a:r>
              <a:rPr lang="ru-RU" b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gray">
          <a:xfrm rot="3419336">
            <a:off x="193675" y="893763"/>
            <a:ext cx="739775" cy="7683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gray">
          <a:xfrm>
            <a:off x="1187450" y="1412875"/>
            <a:ext cx="525621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49275"/>
            <a:ext cx="2406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95288" y="9080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403350" y="0"/>
            <a:ext cx="588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50825" y="2852738"/>
            <a:ext cx="6192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Имена друзей, знакомых, их фотографии и другая личная информация не может публиковаться на веб-сайте без их согласия или согласия их родителей.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58054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Неразрешенное использование материала может привести к административному взысканию в судебном порядке, а также иметь прочие правовые последствия.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348038" y="1196975"/>
            <a:ext cx="57959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 </a:t>
            </a:r>
            <a:r>
              <a:rPr lang="ru-RU" b="1" u="sng">
                <a:latin typeface="Times New Roman" pitchFamily="18" charset="0"/>
              </a:rPr>
              <a:t>Закрывайте сомнительные всплывающие окна!</a:t>
            </a:r>
            <a:br>
              <a:rPr lang="ru-RU" b="1" u="sng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Всплывающие окна — это небольшие окна с содержимым, побуждающим к переходу по ссылке. При отображении такого окна самым безопасным способом его закрытия является нажатие значка X (обычно располагается в правом верхнем углу). Невозможно знать наверняка, какое действие последует после нажатия кнопки «Нет».</a:t>
            </a:r>
          </a:p>
          <a:p>
            <a:pPr algn="l"/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gray">
          <a:xfrm rot="3419336">
            <a:off x="326231" y="257969"/>
            <a:ext cx="671513" cy="676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gray">
          <a:xfrm>
            <a:off x="684213" y="1052513"/>
            <a:ext cx="7416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30861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00438"/>
            <a:ext cx="34194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9750" y="333375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187450" y="404813"/>
            <a:ext cx="684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ДОПОЛНИТЕЛЬНЫЕ  ПРАВИЛА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3933825"/>
            <a:ext cx="5651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</a:rPr>
              <a:t>Остерегайтесь мошенничества!</a:t>
            </a: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В Интернете легко скрыть свою личность. Рекомендуется проверять личность человека, с которым происходит общение (например, в дискуссионных группах).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68313" y="5734050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Большая часть материалов, доступных в Интернете, является непригодной для несовершеннолетних. </a:t>
            </a: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59769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013325"/>
            <a:ext cx="88566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/>
          </a:p>
          <a:p>
            <a:r>
              <a:rPr lang="ru-RU"/>
              <a:t> </a:t>
            </a:r>
            <a:r>
              <a:rPr lang="ru-RU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Интернете необходимо следовать основным правилам так же, как правилам дорожного движения при вождении.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650" y="188913"/>
            <a:ext cx="743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Интернет является общественным ресурсом.</a:t>
            </a: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471738"/>
            <a:ext cx="90360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l"/>
            <a:r>
              <a:rPr lang="ru-RU" sz="1600" b="1"/>
              <a:t>                        </a:t>
            </a:r>
            <a:r>
              <a:rPr lang="ru-RU" sz="1600" b="1">
                <a:latin typeface="Times New Roman" pitchFamily="18" charset="0"/>
              </a:rPr>
              <a:t>Используемая литература и Интернет-ресурсы</a:t>
            </a:r>
            <a:r>
              <a:rPr lang="ru-RU" sz="1600" b="1" u="sng">
                <a:latin typeface="Times New Roman" pitchFamily="18" charset="0"/>
              </a:rPr>
              <a:t>:</a:t>
            </a:r>
          </a:p>
          <a:p>
            <a:pPr indent="457200" algn="l"/>
            <a:r>
              <a:rPr lang="ru-RU" sz="1600">
                <a:latin typeface="Times New Roman" pitchFamily="18" charset="0"/>
              </a:rPr>
              <a:t>В.В. Гафнер Информационная безопасность: учебное пособие: ГОУ ВПО «Уральский </a:t>
            </a:r>
          </a:p>
          <a:p>
            <a:pPr indent="457200" algn="l"/>
            <a:r>
              <a:rPr lang="ru-RU" sz="1600">
                <a:latin typeface="Times New Roman" pitchFamily="18" charset="0"/>
              </a:rPr>
              <a:t>государственный педагогический университет», Екатеринбург, 2009, ч. 1,2.</a:t>
            </a:r>
          </a:p>
          <a:p>
            <a:pPr indent="457200" algn="l"/>
            <a:r>
              <a:rPr lang="en-US" sz="1600">
                <a:latin typeface="Times New Roman" pitchFamily="18" charset="0"/>
                <a:hlinkClick r:id="rId2"/>
              </a:rPr>
              <a:t>"Основы безопасности детей и молодежи в Интернете" — интерактивный курс по Интернет-</a:t>
            </a:r>
            <a:r>
              <a:rPr lang="ru-RU" sz="1600">
                <a:latin typeface="Times New Roman" pitchFamily="18" charset="0"/>
                <a:hlinkClick r:id="rId2"/>
              </a:rPr>
              <a:t> </a:t>
            </a:r>
          </a:p>
          <a:p>
            <a:pPr indent="457200" algn="l"/>
            <a:r>
              <a:rPr lang="en-US" sz="1600">
                <a:latin typeface="Times New Roman" pitchFamily="18" charset="0"/>
                <a:hlinkClick r:id="rId2"/>
              </a:rPr>
              <a:t>безопасности.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</a:rPr>
              <a:t>Портал Сети творческих учителей. </a:t>
            </a:r>
            <a:r>
              <a:rPr lang="ru-RU" sz="1600">
                <a:latin typeface="Times New Roman" pitchFamily="18" charset="0"/>
                <a:hlinkClick r:id="rId3"/>
              </a:rPr>
              <a:t>http://www.it-n.ru/communities.aspx?cat_no=71586&amp;tmpl=com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</a:rPr>
              <a:t>Вопросы обеспечения информационной безопасности от компании </a:t>
            </a:r>
            <a:r>
              <a:rPr lang="en-US" sz="1600">
                <a:latin typeface="Times New Roman" pitchFamily="18" charset="0"/>
              </a:rPr>
              <a:t>Microsoft 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en-US" sz="1600">
                <a:latin typeface="Times New Roman" pitchFamily="18" charset="0"/>
                <a:hlinkClick r:id="rId4"/>
              </a:rPr>
              <a:t>http://www.microsoft.com/rus/protect/default.mspx#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</a:rPr>
              <a:t>Вопросы безопасности - сайт от компании </a:t>
            </a:r>
            <a:r>
              <a:rPr lang="en-US" sz="1600">
                <a:latin typeface="Times New Roman" pitchFamily="18" charset="0"/>
              </a:rPr>
              <a:t>Semantec 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en-US" sz="1600">
                <a:latin typeface="Times New Roman" pitchFamily="18" charset="0"/>
                <a:hlinkClick r:id="rId5"/>
              </a:rPr>
              <a:t>http://www.symantec.com/ru/ru/norton/clubsymantec/library/article.jsp?aid=cs_teach_kids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</a:rPr>
              <a:t>Ребенок в сети. Сайт от компании </a:t>
            </a:r>
            <a:r>
              <a:rPr lang="en-US" sz="1600">
                <a:latin typeface="Times New Roman" pitchFamily="18" charset="0"/>
              </a:rPr>
              <a:t>Panda </a:t>
            </a:r>
            <a:r>
              <a:rPr lang="en-US" sz="1600">
                <a:latin typeface="Times New Roman" pitchFamily="18" charset="0"/>
                <a:hlinkClick r:id="rId6"/>
              </a:rPr>
              <a:t>http://www.detionline.ru/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en-US" sz="1600">
                <a:latin typeface="Times New Roman" pitchFamily="18" charset="0"/>
              </a:rPr>
              <a:t>Специальный портал созданный по вопросам безопасного использования сети Интернет. 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</a:rPr>
              <a:t>Безопасный Интернет </a:t>
            </a:r>
            <a:r>
              <a:rPr lang="en-US" sz="1600">
                <a:latin typeface="Times New Roman" pitchFamily="18" charset="0"/>
                <a:hlinkClick r:id="rId7"/>
              </a:rPr>
              <a:t>http://www.saferinternet.ru/</a:t>
            </a:r>
            <a:r>
              <a:rPr lang="en-US" sz="1600">
                <a:latin typeface="Times New Roman" pitchFamily="18" charset="0"/>
              </a:rPr>
              <a:t>. </a:t>
            </a:r>
            <a:endParaRPr lang="ru-RU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  <a:hlinkClick r:id="rId8"/>
              </a:rPr>
              <a:t>sevastopolcc.wordpress.com</a:t>
            </a:r>
            <a:r>
              <a:rPr lang="ru-RU" sz="1600">
                <a:latin typeface="Times New Roman" pitchFamily="18" charset="0"/>
              </a:rPr>
              <a:t> </a:t>
            </a:r>
            <a:endParaRPr lang="en-US" sz="1600">
              <a:latin typeface="Times New Roman" pitchFamily="18" charset="0"/>
            </a:endParaRPr>
          </a:p>
          <a:p>
            <a:pPr indent="457200" algn="l"/>
            <a:r>
              <a:rPr lang="ru-RU" sz="1600">
                <a:latin typeface="Times New Roman" pitchFamily="18" charset="0"/>
                <a:hlinkClick r:id="rId9"/>
              </a:rPr>
              <a:t>www.unmultimedia.org</a:t>
            </a:r>
            <a:r>
              <a:rPr lang="ru-RU" sz="1600">
                <a:latin typeface="Times New Roman" pitchFamily="18" charset="0"/>
              </a:rPr>
              <a:t> </a:t>
            </a:r>
          </a:p>
          <a:p>
            <a:pPr indent="457200" algn="l"/>
            <a:r>
              <a:rPr lang="ru-RU" sz="1600">
                <a:latin typeface="Times New Roman" pitchFamily="18" charset="0"/>
                <a:hlinkClick r:id="rId10"/>
              </a:rPr>
              <a:t>21region.org</a:t>
            </a:r>
            <a:r>
              <a:rPr lang="ru-RU" sz="1600">
                <a:latin typeface="Times New Roman" pitchFamily="18" charset="0"/>
              </a:rPr>
              <a:t> </a:t>
            </a:r>
          </a:p>
          <a:p>
            <a:pPr indent="457200" algn="l"/>
            <a:r>
              <a:rPr lang="ru-RU" sz="1600">
                <a:latin typeface="Times New Roman" pitchFamily="18" charset="0"/>
                <a:hlinkClick r:id="rId11"/>
              </a:rPr>
              <a:t>www.salon.donetsk.ua</a:t>
            </a:r>
            <a:r>
              <a:rPr lang="ru-RU" sz="1600">
                <a:latin typeface="Times New Roman" pitchFamily="18" charset="0"/>
              </a:rPr>
              <a:t> 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76600" y="188913"/>
            <a:ext cx="543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ОПИСАНИЕ  РАБОТЫ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2193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68538" y="765175"/>
            <a:ext cx="66246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600">
                <a:latin typeface="Times New Roman" pitchFamily="18" charset="0"/>
              </a:rPr>
              <a:t>Данная презентация является демонстрационным материалом для проведения внеклассных мероприятий по проблемам информационной безопасности.</a:t>
            </a:r>
          </a:p>
          <a:p>
            <a:pPr algn="l"/>
            <a:r>
              <a:rPr lang="ru-RU" sz="1600">
                <a:latin typeface="Times New Roman" pitchFamily="18" charset="0"/>
              </a:rPr>
              <a:t>Презентация выполнена в программе </a:t>
            </a:r>
            <a:r>
              <a:rPr lang="en-US" sz="1600">
                <a:latin typeface="Times New Roman" pitchFamily="18" charset="0"/>
              </a:rPr>
              <a:t>MSPowerPoint</a:t>
            </a:r>
            <a:endParaRPr lang="ru-RU" sz="1600">
              <a:latin typeface="Times New Roman" pitchFamily="18" charset="0"/>
            </a:endParaRPr>
          </a:p>
          <a:p>
            <a:pPr algn="l"/>
            <a:r>
              <a:rPr lang="ru-RU" sz="1600">
                <a:latin typeface="Times New Roman" pitchFamily="18" charset="0"/>
              </a:rPr>
              <a:t>Объем презентации –  24 слайдов.</a:t>
            </a:r>
          </a:p>
          <a:p>
            <a:pPr algn="l"/>
            <a:r>
              <a:rPr lang="ru-RU" sz="1600">
                <a:latin typeface="Times New Roman" pitchFamily="18" charset="0"/>
              </a:rPr>
              <a:t>Размер презентации –  7,4 МБ.     </a:t>
            </a:r>
          </a:p>
          <a:p>
            <a:pPr algn="l"/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75" y="123825"/>
            <a:ext cx="905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Проблемы информационной безопасности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l"/>
            <a:endParaRPr lang="ru-RU"/>
          </a:p>
          <a:p>
            <a:pPr indent="457200" algn="l"/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Безопасность</a:t>
            </a:r>
            <a:r>
              <a:rPr lang="ru-RU" sz="2400" b="1">
                <a:latin typeface="Times New Roman" pitchFamily="18" charset="0"/>
              </a:rPr>
              <a:t> – отсутствие угроз, либо состояние  	   			          защищенности от угроз.</a:t>
            </a:r>
          </a:p>
          <a:p>
            <a:pPr indent="457200" algn="l"/>
            <a:endParaRPr lang="ru-RU" sz="2400" b="1">
              <a:latin typeface="Times New Roman" pitchFamily="18" charset="0"/>
            </a:endParaRPr>
          </a:p>
          <a:p>
            <a:pPr indent="457200" algn="l"/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Информация</a:t>
            </a:r>
            <a:r>
              <a:rPr lang="ru-RU" sz="2400" b="1">
                <a:latin typeface="Times New Roman" pitchFamily="18" charset="0"/>
              </a:rPr>
              <a:t> –  сведения или сообщения.</a:t>
            </a:r>
          </a:p>
          <a:p>
            <a:pPr indent="457200" algn="l"/>
            <a:endParaRPr lang="ru-RU" sz="2400" b="1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771775" y="765175"/>
            <a:ext cx="324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понятия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160713"/>
            <a:ext cx="38687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68313" y="3573463"/>
            <a:ext cx="4608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Угроза информационной безопасности</a:t>
            </a:r>
            <a:r>
              <a:rPr lang="ru-RU" sz="2400" b="1">
                <a:latin typeface="Times New Roman" pitchFamily="18" charset="0"/>
              </a:rPr>
              <a:t> — совокупность условий и факторов, создающих опасность жизненно важным интересам личности, общества и государства в информационной сфере.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5"/>
          <p:cNvGrpSpPr>
            <a:grpSpLocks/>
          </p:cNvGrpSpPr>
          <p:nvPr/>
        </p:nvGrpSpPr>
        <p:grpSpPr bwMode="auto">
          <a:xfrm rot="4976862" flipH="1">
            <a:off x="3277394" y="1267619"/>
            <a:ext cx="2444750" cy="3024188"/>
            <a:chOff x="1944" y="1111"/>
            <a:chExt cx="204" cy="196"/>
          </a:xfrm>
        </p:grpSpPr>
        <p:pic>
          <p:nvPicPr>
            <p:cNvPr id="5126" name="Picture 6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5127" name="Oval 7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28" name="Group 8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30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1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2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3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34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35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6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7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8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39" name="Arc 19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0" name="Picture 20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132138" y="2349500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CC"/>
                </a:solidFill>
                <a:cs typeface="Arial" charset="0"/>
              </a:rPr>
              <a:t>ИСТОЧНИКИ</a:t>
            </a:r>
          </a:p>
          <a:p>
            <a:r>
              <a:rPr lang="ru-RU" sz="2400" b="1">
                <a:solidFill>
                  <a:srgbClr val="FFFFCC"/>
                </a:solidFill>
                <a:cs typeface="Arial" charset="0"/>
              </a:rPr>
              <a:t>ИНФОРМАЦИИ</a:t>
            </a:r>
          </a:p>
        </p:txBody>
      </p: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971550" y="115888"/>
            <a:ext cx="2951163" cy="2087562"/>
            <a:chOff x="2064" y="1008"/>
            <a:chExt cx="722" cy="872"/>
          </a:xfrm>
        </p:grpSpPr>
        <p:sp>
          <p:nvSpPr>
            <p:cNvPr id="5143" name="Oval 23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44" name="Group 24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45" name="Picture 2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146" name="Oval 26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47" name="Picture 27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148" name="Group 28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49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50" name="AutoShape 3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51" name="AutoShape 3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52" name="AutoShape 3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53" name="AutoShape 3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54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55" name="AutoShape 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56" name="AutoShape 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57" name="AutoShape 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58" name="AutoShape 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59" name="Group 39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60" name="Group 4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61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2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3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4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65" name="Group 4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66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7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8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9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70" name="Rectangle 50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0" y="2492375"/>
            <a:ext cx="2879725" cy="2016125"/>
            <a:chOff x="2064" y="1008"/>
            <a:chExt cx="722" cy="872"/>
          </a:xfrm>
        </p:grpSpPr>
        <p:sp>
          <p:nvSpPr>
            <p:cNvPr id="5172" name="Oval 5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73" name="Group 5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74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175" name="Oval 5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176" name="Picture 5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177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78" name="Group 5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79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0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1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2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83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84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5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6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87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88" name="Group 6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89" name="Group 6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90" name="AutoShape 7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1" name="AutoShape 7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2" name="AutoShape 7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3" name="AutoShape 7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94" name="Group 7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95" name="AutoShape 7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6" name="AutoShape 7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7" name="AutoShape 7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98" name="AutoShape 7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199" name="Rectangle 79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endParaRPr lang="ru-RU" sz="1400" b="1">
                <a:cs typeface="Arial" charset="0"/>
              </a:endParaRPr>
            </a:p>
          </p:txBody>
        </p:sp>
      </p:grpSp>
      <p:grpSp>
        <p:nvGrpSpPr>
          <p:cNvPr id="5316" name="Group 196"/>
          <p:cNvGrpSpPr>
            <a:grpSpLocks/>
          </p:cNvGrpSpPr>
          <p:nvPr/>
        </p:nvGrpSpPr>
        <p:grpSpPr bwMode="auto">
          <a:xfrm>
            <a:off x="5292725" y="188913"/>
            <a:ext cx="2879725" cy="2016125"/>
            <a:chOff x="2064" y="1008"/>
            <a:chExt cx="722" cy="872"/>
          </a:xfrm>
        </p:grpSpPr>
        <p:sp>
          <p:nvSpPr>
            <p:cNvPr id="5317" name="Oval 197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18" name="Group 198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19" name="Picture 19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320" name="Oval 200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21" name="Picture 201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322" name="Group 202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23" name="Group 20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24" name="AutoShape 20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5" name="AutoShape 20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6" name="AutoShape 20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7" name="AutoShape 20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28" name="Group 20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29" name="AutoShape 20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0" name="AutoShape 21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1" name="AutoShape 21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32" name="AutoShape 21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33" name="Group 213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34" name="Group 2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35" name="AutoShape 21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6" name="AutoShape 21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7" name="AutoShape 21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38" name="AutoShape 21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39" name="Group 2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40" name="AutoShape 22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1" name="AutoShape 22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2" name="AutoShape 22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43" name="AutoShape 22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344" name="Rectangle 224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endParaRPr lang="ru-RU" sz="1400" b="1">
                <a:cs typeface="Arial" charset="0"/>
              </a:endParaRPr>
            </a:p>
          </p:txBody>
        </p:sp>
      </p:grpSp>
      <p:grpSp>
        <p:nvGrpSpPr>
          <p:cNvPr id="5345" name="Group 225"/>
          <p:cNvGrpSpPr>
            <a:grpSpLocks/>
          </p:cNvGrpSpPr>
          <p:nvPr/>
        </p:nvGrpSpPr>
        <p:grpSpPr bwMode="auto">
          <a:xfrm>
            <a:off x="4643438" y="4221163"/>
            <a:ext cx="2879725" cy="2016125"/>
            <a:chOff x="2064" y="1008"/>
            <a:chExt cx="722" cy="872"/>
          </a:xfrm>
        </p:grpSpPr>
        <p:sp>
          <p:nvSpPr>
            <p:cNvPr id="5346" name="Oval 226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47" name="Group 227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48" name="Picture 228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349" name="Oval 229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50" name="Picture 230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351" name="Group 231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52" name="Group 23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53" name="AutoShape 23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4" name="AutoShape 23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5" name="AutoShape 23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6" name="AutoShape 23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7" name="Group 23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58" name="AutoShape 23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59" name="AutoShape 23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0" name="AutoShape 24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61" name="AutoShape 24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62" name="Group 242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63" name="Group 24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64" name="AutoShape 2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5" name="AutoShape 2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6" name="AutoShape 2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67" name="AutoShape 2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68" name="Group 24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69" name="AutoShape 24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0" name="AutoShape 25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1" name="AutoShape 25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72" name="AutoShape 25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373" name="Rectangle 253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endParaRPr lang="ru-RU" sz="1400" b="1">
                <a:cs typeface="Arial" charset="0"/>
              </a:endParaRPr>
            </a:p>
          </p:txBody>
        </p:sp>
      </p:grpSp>
      <p:grpSp>
        <p:nvGrpSpPr>
          <p:cNvPr id="5374" name="Group 254"/>
          <p:cNvGrpSpPr>
            <a:grpSpLocks/>
          </p:cNvGrpSpPr>
          <p:nvPr/>
        </p:nvGrpSpPr>
        <p:grpSpPr bwMode="auto">
          <a:xfrm>
            <a:off x="6192838" y="2492375"/>
            <a:ext cx="2951162" cy="2087563"/>
            <a:chOff x="2064" y="1008"/>
            <a:chExt cx="722" cy="872"/>
          </a:xfrm>
        </p:grpSpPr>
        <p:sp>
          <p:nvSpPr>
            <p:cNvPr id="5375" name="Oval 255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76" name="Group 256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77" name="Picture 25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378" name="Oval 25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379" name="Picture 259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380" name="Group 26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381" name="Group 26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82" name="AutoShape 2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83" name="AutoShape 2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84" name="AutoShape 2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85" name="AutoShape 2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86" name="Group 26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87" name="AutoShape 26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88" name="AutoShape 26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89" name="AutoShape 26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90" name="AutoShape 27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391" name="Group 271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392" name="Group 27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93" name="AutoShape 27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4" name="AutoShape 27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5" name="AutoShape 27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6" name="AutoShape 27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97" name="Group 27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98" name="AutoShape 27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99" name="AutoShape 27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0" name="AutoShape 28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01" name="AutoShape 28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402" name="Rectangle 282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5403" name="Group 283"/>
          <p:cNvGrpSpPr>
            <a:grpSpLocks/>
          </p:cNvGrpSpPr>
          <p:nvPr/>
        </p:nvGrpSpPr>
        <p:grpSpPr bwMode="auto">
          <a:xfrm>
            <a:off x="1547813" y="4149725"/>
            <a:ext cx="2951162" cy="2087563"/>
            <a:chOff x="2064" y="1008"/>
            <a:chExt cx="722" cy="872"/>
          </a:xfrm>
        </p:grpSpPr>
        <p:sp>
          <p:nvSpPr>
            <p:cNvPr id="5404" name="Oval 284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05" name="Group 285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406" name="Picture 286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407" name="Oval 287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408" name="Picture 288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409" name="Group 289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410" name="Group 29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411" name="AutoShape 29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12" name="AutoShape 29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13" name="AutoShape 29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14" name="AutoShape 29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15" name="Group 29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416" name="AutoShape 29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17" name="AutoShape 29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18" name="AutoShape 29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19" name="AutoShape 29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420" name="Group 300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421" name="Group 30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422" name="AutoShape 30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3" name="AutoShape 30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4" name="AutoShape 30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5" name="AutoShape 30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426" name="Group 30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427" name="AutoShape 30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8" name="AutoShape 30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29" name="AutoShape 30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0" name="AutoShape 31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431" name="Rectangle 311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5490" name="Rectangle 370"/>
          <p:cNvSpPr>
            <a:spLocks noChangeArrowheads="1"/>
          </p:cNvSpPr>
          <p:nvPr/>
        </p:nvSpPr>
        <p:spPr bwMode="auto">
          <a:xfrm>
            <a:off x="1042988" y="260350"/>
            <a:ext cx="2808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Средства </a:t>
            </a:r>
          </a:p>
          <a:p>
            <a:r>
              <a:rPr lang="ru-RU" sz="2000" b="1"/>
              <a:t>массовой коммуникации, в т.ч. Интернет</a:t>
            </a:r>
          </a:p>
        </p:txBody>
      </p:sp>
      <p:sp>
        <p:nvSpPr>
          <p:cNvPr id="5491" name="Rectangle 371"/>
          <p:cNvSpPr>
            <a:spLocks noChangeArrowheads="1"/>
          </p:cNvSpPr>
          <p:nvPr/>
        </p:nvSpPr>
        <p:spPr bwMode="auto">
          <a:xfrm>
            <a:off x="490538" y="2995613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Литература</a:t>
            </a:r>
          </a:p>
        </p:txBody>
      </p:sp>
      <p:sp>
        <p:nvSpPr>
          <p:cNvPr id="5492" name="Rectangle 372"/>
          <p:cNvSpPr>
            <a:spLocks noChangeArrowheads="1"/>
          </p:cNvSpPr>
          <p:nvPr/>
        </p:nvSpPr>
        <p:spPr bwMode="auto">
          <a:xfrm>
            <a:off x="6826250" y="2995613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Искусство</a:t>
            </a:r>
          </a:p>
        </p:txBody>
      </p:sp>
      <p:sp>
        <p:nvSpPr>
          <p:cNvPr id="5493" name="Rectangle 373"/>
          <p:cNvSpPr>
            <a:spLocks noChangeArrowheads="1"/>
          </p:cNvSpPr>
          <p:nvPr/>
        </p:nvSpPr>
        <p:spPr bwMode="auto">
          <a:xfrm>
            <a:off x="5621338" y="7635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Образование</a:t>
            </a:r>
          </a:p>
        </p:txBody>
      </p:sp>
      <p:sp>
        <p:nvSpPr>
          <p:cNvPr id="5494" name="Rectangle 374"/>
          <p:cNvSpPr>
            <a:spLocks noChangeArrowheads="1"/>
          </p:cNvSpPr>
          <p:nvPr/>
        </p:nvSpPr>
        <p:spPr bwMode="auto">
          <a:xfrm>
            <a:off x="4932363" y="4437063"/>
            <a:ext cx="2328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Система</a:t>
            </a:r>
          </a:p>
          <a:p>
            <a:r>
              <a:rPr lang="ru-RU" sz="2000" b="1"/>
              <a:t> социально-</a:t>
            </a:r>
          </a:p>
          <a:p>
            <a:r>
              <a:rPr lang="ru-RU" sz="2000" b="1"/>
              <a:t>воспитательной </a:t>
            </a:r>
          </a:p>
          <a:p>
            <a:r>
              <a:rPr lang="ru-RU" sz="2000" b="1"/>
              <a:t>работы</a:t>
            </a:r>
          </a:p>
        </p:txBody>
      </p:sp>
      <p:sp>
        <p:nvSpPr>
          <p:cNvPr id="5495" name="Rectangle 375"/>
          <p:cNvSpPr>
            <a:spLocks noChangeArrowheads="1"/>
          </p:cNvSpPr>
          <p:nvPr/>
        </p:nvSpPr>
        <p:spPr bwMode="auto">
          <a:xfrm>
            <a:off x="1668463" y="4724400"/>
            <a:ext cx="272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Личное общение</a:t>
            </a:r>
          </a:p>
        </p:txBody>
      </p:sp>
      <p:sp>
        <p:nvSpPr>
          <p:cNvPr id="5496" name="Rectangle 376"/>
          <p:cNvSpPr>
            <a:spLocks noChangeArrowheads="1"/>
          </p:cNvSpPr>
          <p:nvPr/>
        </p:nvSpPr>
        <p:spPr bwMode="auto">
          <a:xfrm>
            <a:off x="1187450" y="5975350"/>
            <a:ext cx="6999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Любое из этих средств может быть использовано</a:t>
            </a: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ru-RU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 благо или во вред личности!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0" grpId="0"/>
      <p:bldP spid="5491" grpId="0"/>
      <p:bldP spid="5492" grpId="0"/>
      <p:bldP spid="5493" grpId="0"/>
      <p:bldP spid="5494" grpId="0"/>
      <p:bldP spid="5495" grpId="0"/>
      <p:bldP spid="5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140200" y="692150"/>
            <a:ext cx="47164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400" b="1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000066"/>
                </a:solidFill>
                <a:latin typeface="Garamond" pitchFamily="18" charset="0"/>
                <a:cs typeface="Times New Roman" pitchFamily="18" charset="0"/>
              </a:rPr>
              <a:t>По последним данным, в России:</a:t>
            </a:r>
            <a:endParaRPr lang="ru-RU" sz="2400" b="1">
              <a:solidFill>
                <a:srgbClr val="000066"/>
              </a:solidFill>
              <a:latin typeface="Garamond" pitchFamily="18" charset="0"/>
            </a:endParaRPr>
          </a:p>
          <a:p>
            <a:pPr algn="l"/>
            <a:r>
              <a:rPr lang="ru-RU" sz="2400" b="1">
                <a:latin typeface="Garamond" pitchFamily="18" charset="0"/>
                <a:cs typeface="Times New Roman" pitchFamily="18" charset="0"/>
              </a:rPr>
              <a:t>средний возраст начала самостоятельной работы в Сети - 10 лет (в 2009 году - 11 лет); и сегодня 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наблюдается тенденция к снижению возраста до 9 лет;</a:t>
            </a:r>
          </a:p>
        </p:txBody>
      </p:sp>
      <p:pic>
        <p:nvPicPr>
          <p:cNvPr id="2052" name="Picture 4" descr="1311273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149725"/>
            <a:ext cx="3381375" cy="253365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19213" y="0"/>
            <a:ext cx="738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СПРАВОЧНАЯ  ИНФОРМАЦИЯ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9388" y="35734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b="1">
              <a:latin typeface="Times New Roman" pitchFamily="18" charset="0"/>
            </a:endParaRPr>
          </a:p>
        </p:txBody>
      </p:sp>
      <p:pic>
        <p:nvPicPr>
          <p:cNvPr id="2058" name="Picture 10" descr="1311273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38925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50825" y="4652963"/>
            <a:ext cx="4716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30% несовершеннолетних проводят в Сети более 3 часов в день (при норме 2 часа в неделю!)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600450"/>
            <a:ext cx="47529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6613"/>
            <a:ext cx="8893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Ежедневная детская аудитория Рунета: </a:t>
            </a:r>
          </a:p>
          <a:p>
            <a:r>
              <a:rPr lang="ru-RU" sz="2400" b="1">
                <a:latin typeface="Times New Roman" pitchFamily="18" charset="0"/>
              </a:rPr>
              <a:t>46% (13-14 лет), </a:t>
            </a:r>
          </a:p>
          <a:p>
            <a:r>
              <a:rPr lang="ru-RU" sz="2400" b="1">
                <a:latin typeface="Times New Roman" pitchFamily="18" charset="0"/>
              </a:rPr>
              <a:t>54% (15-16 лет);</a:t>
            </a:r>
          </a:p>
          <a:p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</a:rPr>
              <a:t>самые "любимые" детьми ресурсы – </a:t>
            </a:r>
          </a:p>
          <a:p>
            <a:r>
              <a:rPr lang="ru-RU" sz="2400" b="1">
                <a:latin typeface="Times New Roman" pitchFamily="18" charset="0"/>
              </a:rPr>
              <a:t>социальные сети (78%); </a:t>
            </a:r>
          </a:p>
          <a:p>
            <a:r>
              <a:rPr lang="ru-RU" sz="2400" b="1">
                <a:latin typeface="Times New Roman" pitchFamily="18" charset="0"/>
              </a:rPr>
              <a:t>в них проводится до 60 минут в день.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00113" y="188913"/>
            <a:ext cx="738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СПРАВОЧНАЯ  ИНФОРМАЦИЯ</a:t>
            </a: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950" y="1412875"/>
            <a:ext cx="4464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Помимо социальных сетей, среди несовершеннолетних     популярны следующие виды </a:t>
            </a:r>
          </a:p>
          <a:p>
            <a:pPr algn="l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и формы онлайн-развлечений: </a:t>
            </a:r>
          </a:p>
          <a:p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сетевые игры; 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просмотр и скачивание фильмов,  клипов, аудиофайлов, программ; 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обмен файлами; 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87413" y="0"/>
            <a:ext cx="738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СПРАВОЧНАЯ  ИНФОРМАЦИЯ</a:t>
            </a:r>
          </a:p>
        </p:txBody>
      </p:sp>
      <p:pic>
        <p:nvPicPr>
          <p:cNvPr id="7174" name="Picture 6" descr="1311273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268413"/>
            <a:ext cx="4622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00113" y="188913"/>
            <a:ext cx="738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СПРАВОЧНАЯ  ИНФОРМАЦИЯ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246563" y="1052513"/>
            <a:ext cx="489743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использование электронной почты, сервисов мгновенного обмена сообщениями, чатов;</a:t>
            </a:r>
          </a:p>
          <a:p>
            <a:pPr algn="l"/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ведение блогов и пр.</a:t>
            </a:r>
          </a:p>
          <a:p>
            <a:pPr algn="l"/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4% детей сталкиваются в Интернете с порнографической продукцией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40% получают непосредственные предложения о встречах "в реале". </a:t>
            </a:r>
          </a:p>
          <a:p>
            <a:pPr eaLnBrk="0" hangingPunct="0"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3588" y="188913"/>
            <a:ext cx="7683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ДАВАЙТЕ ВМЕСТЕ ПОДУМАЕМ!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908050"/>
            <a:ext cx="367188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4292600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/>
              <a:t> </a:t>
            </a:r>
            <a:r>
              <a:rPr lang="ru-RU" sz="2400" b="1">
                <a:latin typeface="Times New Roman" pitchFamily="18" charset="0"/>
              </a:rPr>
              <a:t>– Почему тема информационной безопасности является важной 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    и почему эти вопросы должны обсуждаться в школе?</a:t>
            </a:r>
            <a:br>
              <a:rPr lang="ru-RU" sz="2400" b="1">
                <a:latin typeface="Times New Roman" pitchFamily="18" charset="0"/>
              </a:rPr>
            </a:br>
            <a:endParaRPr lang="ru-RU" sz="2400" b="1">
              <a:latin typeface="Times New Roman" pitchFamily="18" charset="0"/>
            </a:endParaRPr>
          </a:p>
          <a:p>
            <a:pPr algn="l"/>
            <a:r>
              <a:rPr lang="ru-RU" sz="2400" b="1">
                <a:latin typeface="Times New Roman" pitchFamily="18" charset="0"/>
              </a:rPr>
              <a:t>– Из возможных причин, какие можно выделите аспекты, 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   связанные с сущностью Интернета и его значимостью как  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   средства общения?</a:t>
            </a: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3850" y="212725"/>
            <a:ext cx="8054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Использование Интернета является безопасным,</a:t>
            </a:r>
          </a:p>
          <a:p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если выполняются</a:t>
            </a:r>
          </a:p>
          <a:p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63713" y="1484313"/>
            <a:ext cx="511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Защитите свой компьютер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0825" y="2349500"/>
            <a:ext cx="68087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sz="2400" b="1">
                <a:latin typeface="Times New Roman" pitchFamily="18" charset="0"/>
              </a:rPr>
              <a:t>Регулярно обновляйте операционную систему.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Используйте антивирусную программу. 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Применяйте брандмауэр.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Создавайте резервные копии важных файлов.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Будьте осторожны при загрузке содержимого. 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484438" y="4797425"/>
            <a:ext cx="6472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  <a:b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После публикации информации в Интернете ее больше невозможно будет контролировать и удалять каждую ее копию. 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65625"/>
            <a:ext cx="2187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 descr="ope_otuk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788" y="2420938"/>
            <a:ext cx="22082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ChangeArrowheads="1"/>
          </p:cNvSpPr>
          <p:nvPr/>
        </p:nvSpPr>
        <p:spPr bwMode="ltGray">
          <a:xfrm rot="3419336">
            <a:off x="488950" y="1536701"/>
            <a:ext cx="695325" cy="7366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1331913" y="1989138"/>
            <a:ext cx="7416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3563" y="1600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749</Words>
  <Application>Microsoft Office PowerPoint</Application>
  <PresentationFormat>Экран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Garamond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ильяКОМП</dc:creator>
  <cp:lastModifiedBy>User</cp:lastModifiedBy>
  <cp:revision>81</cp:revision>
  <dcterms:created xsi:type="dcterms:W3CDTF">2011-08-30T10:35:17Z</dcterms:created>
  <dcterms:modified xsi:type="dcterms:W3CDTF">2015-10-27T11:59:56Z</dcterms:modified>
</cp:coreProperties>
</file>